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567" r:id="rId3"/>
    <p:sldId id="598" r:id="rId4"/>
    <p:sldId id="570" r:id="rId5"/>
    <p:sldId id="593" r:id="rId6"/>
    <p:sldId id="600" r:id="rId7"/>
    <p:sldId id="305" r:id="rId8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2024/4/24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2024. 04. 24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Localization procedure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Simulation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Simulatio result</a:t>
            </a: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 sz="2800">
                <a:cs typeface="Times New Roman" panose="02020603050405020304" pitchFamily="18" charset="0"/>
              </a:rPr>
              <a:t>Localization procedure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Freefield </a:t>
            </a:r>
            <a:r>
              <a:rPr lang="en-US" altLang="zh-TW" sz="2400" b="0">
                <a:solidFill>
                  <a:srgbClr val="FF0000"/>
                </a:solidFill>
                <a:cs typeface="Times New Roman" panose="02020603050405020304" pitchFamily="18" charset="0"/>
              </a:rPr>
              <a:t>plane wave </a:t>
            </a:r>
            <a:r>
              <a:rPr lang="en-US" altLang="zh-TW" sz="2400" b="0">
                <a:cs typeface="Times New Roman" panose="02020603050405020304" pitchFamily="18" charset="0"/>
              </a:rPr>
              <a:t>model for </a:t>
            </a:r>
            <a:r>
              <a:rPr lang="en-US" altLang="zh-TW" sz="2400" b="0">
                <a:solidFill>
                  <a:srgbClr val="FF0000"/>
                </a:solidFill>
                <a:cs typeface="Times New Roman" panose="02020603050405020304" pitchFamily="18" charset="0"/>
              </a:rPr>
              <a:t>MPDR</a:t>
            </a:r>
            <a:r>
              <a:rPr lang="en-US" altLang="zh-TW" sz="2400" b="0">
                <a:cs typeface="Times New Roman" panose="02020603050405020304" pitchFamily="18" charset="0"/>
              </a:rPr>
              <a:t> </a:t>
            </a:r>
            <a:r>
              <a:rPr lang="en-US" altLang="zh-TW" sz="2400" b="0">
                <a:solidFill>
                  <a:srgbClr val="FF0000"/>
                </a:solidFill>
                <a:cs typeface="Times New Roman" panose="02020603050405020304" pitchFamily="18" charset="0"/>
              </a:rPr>
              <a:t>angle-wise</a:t>
            </a:r>
            <a:r>
              <a:rPr lang="en-US" altLang="zh-TW" sz="2400" b="0">
                <a:cs typeface="Times New Roman" panose="02020603050405020304" pitchFamily="18" charset="0"/>
              </a:rPr>
              <a:t> localization</a:t>
            </a:r>
          </a:p>
          <a:p>
            <a:pPr lvl="1"/>
            <a:r>
              <a:rPr lang="en-US" altLang="zh-TW" sz="2000" b="0">
                <a:cs typeface="Times New Roman" panose="02020603050405020304" pitchFamily="18" charset="0"/>
              </a:rPr>
              <a:t>Check a</a:t>
            </a:r>
            <a:r>
              <a:rPr lang="en-US" altLang="zh-TW" sz="2000">
                <a:cs typeface="Times New Roman" panose="02020603050405020304" pitchFamily="18" charset="0"/>
              </a:rPr>
              <a:t>rray output power of </a:t>
            </a:r>
            <a:r>
              <a:rPr lang="en-US" altLang="zh-TW" sz="2000">
                <a:solidFill>
                  <a:srgbClr val="0000FF"/>
                </a:solidFill>
                <a:cs typeface="Times New Roman" panose="02020603050405020304" pitchFamily="18" charset="0"/>
              </a:rPr>
              <a:t>UCA</a:t>
            </a:r>
            <a:r>
              <a:rPr lang="zh-TW" altLang="en-US" sz="2000">
                <a:cs typeface="Times New Roman" panose="02020603050405020304" pitchFamily="18" charset="0"/>
              </a:rPr>
              <a:t> </a:t>
            </a:r>
            <a:r>
              <a:rPr lang="en-US" altLang="zh-TW" sz="2000">
                <a:cs typeface="Times New Roman" panose="02020603050405020304" pitchFamily="18" charset="0"/>
              </a:rPr>
              <a:t>has </a:t>
            </a:r>
            <a:r>
              <a:rPr lang="en-US" altLang="zh-TW" sz="2000">
                <a:solidFill>
                  <a:srgbClr val="0000FF"/>
                </a:solidFill>
                <a:cs typeface="Times New Roman" panose="02020603050405020304" pitchFamily="18" charset="0"/>
              </a:rPr>
              <a:t>global maximum </a:t>
            </a:r>
            <a:r>
              <a:rPr lang="en-US" altLang="zh-TW" sz="2000">
                <a:cs typeface="Times New Roman" panose="02020603050405020304" pitchFamily="18" charset="0"/>
              </a:rPr>
              <a:t>or not</a:t>
            </a:r>
          </a:p>
          <a:p>
            <a:pPr lvl="1"/>
            <a:r>
              <a:rPr lang="en-US" altLang="zh-TW" sz="2000">
                <a:cs typeface="Times New Roman" panose="02020603050405020304" pitchFamily="18" charset="0"/>
              </a:rPr>
              <a:t>Array output power as objective function for golden section search method (GSS)</a:t>
            </a:r>
            <a:endParaRPr lang="en-US" altLang="zh-TW" sz="2000" b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Freefield </a:t>
            </a:r>
            <a:r>
              <a:rPr lang="en-US" altLang="zh-TW" sz="2400" b="0">
                <a:solidFill>
                  <a:srgbClr val="FF0000"/>
                </a:solidFill>
                <a:cs typeface="Times New Roman" panose="02020603050405020304" pitchFamily="18" charset="0"/>
              </a:rPr>
              <a:t>point source </a:t>
            </a:r>
            <a:r>
              <a:rPr lang="en-US" altLang="zh-TW" sz="2400" b="0">
                <a:cs typeface="Times New Roman" panose="02020603050405020304" pitchFamily="18" charset="0"/>
              </a:rPr>
              <a:t>model for </a:t>
            </a:r>
            <a:r>
              <a:rPr lang="en-US" altLang="zh-TW" sz="2400" b="0">
                <a:solidFill>
                  <a:srgbClr val="FF0000"/>
                </a:solidFill>
                <a:cs typeface="Times New Roman" panose="02020603050405020304" pitchFamily="18" charset="0"/>
              </a:rPr>
              <a:t>MUSIC distance-wise </a:t>
            </a:r>
            <a:r>
              <a:rPr lang="en-US" altLang="zh-TW" sz="2400" b="0">
                <a:cs typeface="Times New Roman" panose="02020603050405020304" pitchFamily="18" charset="0"/>
              </a:rPr>
              <a:t>localization</a:t>
            </a:r>
          </a:p>
          <a:p>
            <a:pPr lvl="1"/>
            <a:r>
              <a:rPr lang="en-US" altLang="zh-TW" sz="2000" b="0">
                <a:cs typeface="Times New Roman" panose="02020603050405020304" pitchFamily="18" charset="0"/>
              </a:rPr>
              <a:t>Check pseudo-spectrum magnitude of </a:t>
            </a:r>
            <a:r>
              <a:rPr lang="en-US" altLang="zh-TW" sz="2000" b="0">
                <a:solidFill>
                  <a:srgbClr val="0000FF"/>
                </a:solidFill>
                <a:cs typeface="Times New Roman" panose="02020603050405020304" pitchFamily="18" charset="0"/>
              </a:rPr>
              <a:t>sparce array</a:t>
            </a:r>
            <a:r>
              <a:rPr lang="en-US" altLang="zh-TW" sz="2000" b="0">
                <a:cs typeface="Times New Roman" panose="02020603050405020304" pitchFamily="18" charset="0"/>
              </a:rPr>
              <a:t> </a:t>
            </a:r>
            <a:r>
              <a:rPr lang="en-US" altLang="zh-TW" sz="2000">
                <a:cs typeface="Times New Roman" panose="02020603050405020304" pitchFamily="18" charset="0"/>
              </a:rPr>
              <a:t>has </a:t>
            </a:r>
            <a:r>
              <a:rPr lang="en-US" altLang="zh-TW" sz="2000">
                <a:solidFill>
                  <a:srgbClr val="0000FF"/>
                </a:solidFill>
                <a:cs typeface="Times New Roman" panose="02020603050405020304" pitchFamily="18" charset="0"/>
              </a:rPr>
              <a:t>local maximum </a:t>
            </a:r>
            <a:r>
              <a:rPr lang="en-US" altLang="zh-TW" sz="2000">
                <a:cs typeface="Times New Roman" panose="02020603050405020304" pitchFamily="18" charset="0"/>
              </a:rPr>
              <a:t>or not</a:t>
            </a:r>
          </a:p>
          <a:p>
            <a:pPr lvl="1"/>
            <a:r>
              <a:rPr lang="en-US" altLang="zh-TW" sz="2000" b="0">
                <a:cs typeface="Times New Roman" panose="02020603050405020304" pitchFamily="18" charset="0"/>
              </a:rPr>
              <a:t>pseudo-spectrum magnitude </a:t>
            </a:r>
            <a:r>
              <a:rPr lang="en-US" altLang="zh-TW" sz="2000">
                <a:cs typeface="Times New Roman" panose="02020603050405020304" pitchFamily="18" charset="0"/>
              </a:rPr>
              <a:t>as objective function for golden section search method  (GSS)</a:t>
            </a:r>
            <a:endParaRPr lang="en-US" altLang="zh-TW" sz="20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73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7123429" cy="633276"/>
          </a:xfrm>
        </p:spPr>
        <p:txBody>
          <a:bodyPr/>
          <a:lstStyle/>
          <a:p>
            <a:r>
              <a:rPr lang="en-US" altLang="zh-TW"/>
              <a:t>Simulation setting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4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</p:spPr>
            <p:txBody>
              <a:bodyPr/>
              <a:lstStyle/>
              <a:p>
                <a:r>
                  <a:rPr lang="en-US" altLang="zh-TW" sz="2000" b="0">
                    <a:cs typeface="Times New Roman" panose="02020603050405020304" pitchFamily="18" charset="0"/>
                  </a:rPr>
                  <a:t>Suppose that all elements in </a:t>
                </a:r>
                <a:r>
                  <a:rPr lang="en-US" altLang="zh-TW" sz="2000" b="0">
                    <a:solidFill>
                      <a:srgbClr val="FF0000"/>
                    </a:solidFill>
                    <a:cs typeface="Times New Roman" panose="02020603050405020304" pitchFamily="18" charset="0"/>
                  </a:rPr>
                  <a:t>same height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(Z-axis)</a:t>
                </a:r>
              </a:p>
              <a:p>
                <a:r>
                  <a:rPr lang="en-US" altLang="zh-TW" sz="2000" b="0">
                    <a:cs typeface="Times New Roman" panose="02020603050405020304" pitchFamily="18" charset="0"/>
                  </a:rPr>
                  <a:t>Suppose</a:t>
                </a:r>
                <a:r>
                  <a:rPr lang="zh-TW" altLang="en-US" sz="2000" b="0">
                    <a:cs typeface="Times New Roman" panose="02020603050405020304" pitchFamily="18" charset="0"/>
                  </a:rPr>
                  <a:t> </a:t>
                </a:r>
                <a:r>
                  <a:rPr lang="en-US" altLang="zh-TW" sz="2000" b="0">
                    <a:solidFill>
                      <a:srgbClr val="FF0000"/>
                    </a:solidFill>
                    <a:cs typeface="Times New Roman" panose="02020603050405020304" pitchFamily="18" charset="0"/>
                  </a:rPr>
                  <a:t>source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 is located </a:t>
                </a:r>
                <a:r>
                  <a:rPr lang="en-US" altLang="zh-TW" sz="2000" b="0">
                    <a:solidFill>
                      <a:srgbClr val="FF0000"/>
                    </a:solidFill>
                    <a:cs typeface="Times New Roman" panose="02020603050405020304" pitchFamily="18" charset="0"/>
                  </a:rPr>
                  <a:t>in range of sparce array </a:t>
                </a:r>
                <a:endParaRPr lang="en-US" altLang="zh-TW" sz="2000" b="0" dirty="0">
                  <a:solidFill>
                    <a:srgbClr val="FF0000"/>
                  </a:solidFill>
                  <a:cs typeface="Times New Roman" panose="02020603050405020304" pitchFamily="18" charset="0"/>
                </a:endParaRP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Number of microphones </a:t>
                </a:r>
                <a:r>
                  <a:rPr lang="en-US" altLang="zh-TW" sz="2000" b="0">
                    <a:cs typeface="Times New Roman" panose="02020603050405020304" pitchFamily="18" charset="0"/>
                  </a:rPr>
                  <a:t>= 8+6=14</a:t>
                </a:r>
                <a:endParaRPr lang="en-US" altLang="zh-TW" sz="2000" b="0" dirty="0">
                  <a:cs typeface="Times New Roman" panose="02020603050405020304" pitchFamily="18" charset="0"/>
                </a:endParaRPr>
              </a:p>
              <a:p>
                <a:r>
                  <a:rPr lang="en-US" altLang="zh-TW" sz="2000" b="0">
                    <a:cs typeface="Times New Roman" panose="02020603050405020304" pitchFamily="18" charset="0"/>
                  </a:rPr>
                  <a:t>Sparce array spacing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= 0.02m (2cm)</a:t>
                </a:r>
              </a:p>
              <a:p>
                <a:r>
                  <a:rPr lang="en-US" altLang="zh-TW" sz="2000" b="0">
                    <a:cs typeface="Times New Roman" panose="02020603050405020304" pitchFamily="18" charset="0"/>
                  </a:rPr>
                  <a:t>UCA aperture = 0.5m </a:t>
                </a:r>
                <a:endParaRPr lang="en-US" altLang="zh-TW" sz="2000" b="0" dirty="0">
                  <a:cs typeface="Times New Roman" panose="02020603050405020304" pitchFamily="18" charset="0"/>
                </a:endParaRP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Room size = 5m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6m</a:t>
                </a:r>
                <a:r>
                  <a:rPr lang="en-US" altLang="zh-TW" sz="2000" b="0" dirty="0"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TW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</m:oMath>
                </a14:m>
                <a:r>
                  <a:rPr lang="en-US" altLang="zh-TW" sz="2000" b="0" dirty="0">
                    <a:cs typeface="Times New Roman" panose="02020603050405020304" pitchFamily="18" charset="0"/>
                  </a:rPr>
                  <a:t>2.5m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Sampling frequency = 16kHz</a:t>
                </a:r>
              </a:p>
              <a:p>
                <a:r>
                  <a:rPr lang="en-US" altLang="zh-TW" sz="2000" b="0" dirty="0">
                    <a:cs typeface="Times New Roman" panose="02020603050405020304" pitchFamily="18" charset="0"/>
                  </a:rPr>
                  <a:t>Reverberation time T</a:t>
                </a:r>
                <a:r>
                  <a:rPr lang="en-US" altLang="zh-TW" sz="2000" b="0" baseline="-25000" dirty="0">
                    <a:cs typeface="Times New Roman" panose="02020603050405020304" pitchFamily="18" charset="0"/>
                  </a:rPr>
                  <a:t>60 </a:t>
                </a:r>
                <a:r>
                  <a:rPr lang="en-US" altLang="zh-TW" sz="2000" b="0" dirty="0">
                    <a:cs typeface="Times New Roman" panose="02020603050405020304" pitchFamily="18" charset="0"/>
                  </a:rPr>
                  <a:t> = 0.2s</a:t>
                </a:r>
                <a:endParaRPr lang="zh-TW" alt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內容版面配置區 5">
                <a:extLst>
                  <a:ext uri="{FF2B5EF4-FFF2-40B4-BE49-F238E27FC236}">
                    <a16:creationId xmlns:a16="http://schemas.microsoft.com/office/drawing/2014/main" id="{D578C12A-002C-4C53-845E-A8C69542CC3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57418" y="811386"/>
                <a:ext cx="9744710" cy="5759085"/>
              </a:xfrm>
              <a:blipFill>
                <a:blip r:embed="rId2"/>
                <a:stretch>
                  <a:fillRect l="-313" t="-52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群組 28">
            <a:extLst>
              <a:ext uri="{FF2B5EF4-FFF2-40B4-BE49-F238E27FC236}">
                <a16:creationId xmlns:a16="http://schemas.microsoft.com/office/drawing/2014/main" id="{7521503C-84A7-4766-ABF8-2B754DA1F27F}"/>
              </a:ext>
            </a:extLst>
          </p:cNvPr>
          <p:cNvGrpSpPr/>
          <p:nvPr/>
        </p:nvGrpSpPr>
        <p:grpSpPr>
          <a:xfrm>
            <a:off x="3475571" y="2236093"/>
            <a:ext cx="6860411" cy="4646312"/>
            <a:chOff x="3475571" y="2236093"/>
            <a:chExt cx="6860411" cy="4646312"/>
          </a:xfrm>
        </p:grpSpPr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92E2B4C6-F73D-4657-80D1-BB3D67D206DD}"/>
                </a:ext>
              </a:extLst>
            </p:cNvPr>
            <p:cNvGrpSpPr/>
            <p:nvPr/>
          </p:nvGrpSpPr>
          <p:grpSpPr>
            <a:xfrm>
              <a:off x="3475571" y="2464338"/>
              <a:ext cx="6860411" cy="4418067"/>
              <a:chOff x="3244619" y="2448574"/>
              <a:chExt cx="6860411" cy="4418067"/>
            </a:xfrm>
          </p:grpSpPr>
          <p:pic>
            <p:nvPicPr>
              <p:cNvPr id="11" name="圖片 10">
                <a:extLst>
                  <a:ext uri="{FF2B5EF4-FFF2-40B4-BE49-F238E27FC236}">
                    <a16:creationId xmlns:a16="http://schemas.microsoft.com/office/drawing/2014/main" id="{5396BA65-BCB2-4712-ACE9-0636216ED5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11371" y="2448574"/>
                <a:ext cx="4893659" cy="4189822"/>
              </a:xfrm>
              <a:prstGeom prst="rect">
                <a:avLst/>
              </a:prstGeom>
            </p:spPr>
          </p:pic>
          <p:sp>
            <p:nvSpPr>
              <p:cNvPr id="16" name="文字方塊 15">
                <a:extLst>
                  <a:ext uri="{FF2B5EF4-FFF2-40B4-BE49-F238E27FC236}">
                    <a16:creationId xmlns:a16="http://schemas.microsoft.com/office/drawing/2014/main" id="{FCFF2D02-A3BF-4508-A84D-FDECAB26FC16}"/>
                  </a:ext>
                </a:extLst>
              </p:cNvPr>
              <p:cNvSpPr txBox="1"/>
              <p:nvPr/>
            </p:nvSpPr>
            <p:spPr>
              <a:xfrm>
                <a:off x="7455159" y="6466531"/>
                <a:ext cx="1427583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X-axis (m)</a:t>
                </a:r>
                <a:endParaRPr lang="zh-TW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8F110372-CA00-4E13-8E6E-B92C47126F07}"/>
                  </a:ext>
                </a:extLst>
              </p:cNvPr>
              <p:cNvSpPr txBox="1"/>
              <p:nvPr/>
            </p:nvSpPr>
            <p:spPr>
              <a:xfrm rot="16200000">
                <a:off x="4497580" y="4034352"/>
                <a:ext cx="1427583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Y-axis (m)</a:t>
                </a:r>
                <a:endParaRPr lang="zh-TW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pic>
            <p:nvPicPr>
              <p:cNvPr id="23" name="圖片 22">
                <a:extLst>
                  <a:ext uri="{FF2B5EF4-FFF2-40B4-BE49-F238E27FC236}">
                    <a16:creationId xmlns:a16="http://schemas.microsoft.com/office/drawing/2014/main" id="{2D3CB332-4587-40B8-95E6-09B80D6734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44619" y="5507743"/>
                <a:ext cx="485843" cy="485843"/>
              </a:xfrm>
              <a:prstGeom prst="rect">
                <a:avLst/>
              </a:prstGeom>
            </p:spPr>
          </p:pic>
          <p:pic>
            <p:nvPicPr>
              <p:cNvPr id="25" name="圖片 24">
                <a:extLst>
                  <a:ext uri="{FF2B5EF4-FFF2-40B4-BE49-F238E27FC236}">
                    <a16:creationId xmlns:a16="http://schemas.microsoft.com/office/drawing/2014/main" id="{80022F3C-9B58-410D-A16C-8755B497C38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16092" y="6132168"/>
                <a:ext cx="142895" cy="190527"/>
              </a:xfrm>
              <a:prstGeom prst="rect">
                <a:avLst/>
              </a:prstGeom>
            </p:spPr>
          </p:pic>
          <p:pic>
            <p:nvPicPr>
              <p:cNvPr id="27" name="圖片 26">
                <a:extLst>
                  <a:ext uri="{FF2B5EF4-FFF2-40B4-BE49-F238E27FC236}">
                    <a16:creationId xmlns:a16="http://schemas.microsoft.com/office/drawing/2014/main" id="{B54AC56B-D25E-4D27-8B7C-38AF923497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320829" y="6517456"/>
                <a:ext cx="238158" cy="219106"/>
              </a:xfrm>
              <a:prstGeom prst="rect">
                <a:avLst/>
              </a:prstGeom>
            </p:spPr>
          </p:pic>
          <p:sp>
            <p:nvSpPr>
              <p:cNvPr id="30" name="文字方塊 29">
                <a:extLst>
                  <a:ext uri="{FF2B5EF4-FFF2-40B4-BE49-F238E27FC236}">
                    <a16:creationId xmlns:a16="http://schemas.microsoft.com/office/drawing/2014/main" id="{E747D96F-3CA0-4A3A-BD82-74C3FA03B5AE}"/>
                  </a:ext>
                </a:extLst>
              </p:cNvPr>
              <p:cNvSpPr txBox="1"/>
              <p:nvPr/>
            </p:nvSpPr>
            <p:spPr>
              <a:xfrm>
                <a:off x="3730462" y="5550609"/>
                <a:ext cx="1427583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Source </a:t>
                </a:r>
                <a:endParaRPr lang="zh-TW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文字方塊 30">
                <a:extLst>
                  <a:ext uri="{FF2B5EF4-FFF2-40B4-BE49-F238E27FC236}">
                    <a16:creationId xmlns:a16="http://schemas.microsoft.com/office/drawing/2014/main" id="{B9264F3E-FFDE-4260-A34D-C82A72EC45D1}"/>
                  </a:ext>
                </a:extLst>
              </p:cNvPr>
              <p:cNvSpPr txBox="1"/>
              <p:nvPr/>
            </p:nvSpPr>
            <p:spPr>
              <a:xfrm>
                <a:off x="3730461" y="5993585"/>
                <a:ext cx="1427583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Mics  </a:t>
                </a:r>
                <a:endParaRPr lang="zh-TW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文字方塊 31">
                <a:extLst>
                  <a:ext uri="{FF2B5EF4-FFF2-40B4-BE49-F238E27FC236}">
                    <a16:creationId xmlns:a16="http://schemas.microsoft.com/office/drawing/2014/main" id="{83A6AC09-BA87-4801-A1C2-265BACAB1BA4}"/>
                  </a:ext>
                </a:extLst>
              </p:cNvPr>
              <p:cNvSpPr txBox="1"/>
              <p:nvPr/>
            </p:nvSpPr>
            <p:spPr>
              <a:xfrm>
                <a:off x="3731827" y="6402159"/>
                <a:ext cx="1733544" cy="4001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0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Array center  </a:t>
                </a:r>
                <a:endParaRPr lang="zh-TW" altLang="en-US" sz="20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34" name="文字方塊 33">
              <a:extLst>
                <a:ext uri="{FF2B5EF4-FFF2-40B4-BE49-F238E27FC236}">
                  <a16:creationId xmlns:a16="http://schemas.microsoft.com/office/drawing/2014/main" id="{E1799AEB-AAEC-4458-9F15-510A0CB8CFF0}"/>
                </a:ext>
              </a:extLst>
            </p:cNvPr>
            <p:cNvSpPr txBox="1"/>
            <p:nvPr/>
          </p:nvSpPr>
          <p:spPr>
            <a:xfrm>
              <a:off x="7575471" y="2236093"/>
              <a:ext cx="1427583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zh-TW" sz="200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zh-TW" altLang="en-US"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308232" cy="633276"/>
          </a:xfrm>
        </p:spPr>
        <p:txBody>
          <a:bodyPr/>
          <a:lstStyle/>
          <a:p>
            <a:r>
              <a:rPr lang="en-US" altLang="zh-TW"/>
              <a:t>Simulation result (angle)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表格 11">
                <a:extLst>
                  <a:ext uri="{FF2B5EF4-FFF2-40B4-BE49-F238E27FC236}">
                    <a16:creationId xmlns:a16="http://schemas.microsoft.com/office/drawing/2014/main" id="{F126C232-5D7D-4EFF-B227-70230976D09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31192598"/>
                  </p:ext>
                </p:extLst>
              </p:nvPr>
            </p:nvGraphicFramePr>
            <p:xfrm>
              <a:off x="2474385" y="5515572"/>
              <a:ext cx="5692106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46053">
                      <a:extLst>
                        <a:ext uri="{9D8B030D-6E8A-4147-A177-3AD203B41FA5}">
                          <a16:colId xmlns:a16="http://schemas.microsoft.com/office/drawing/2014/main" val="3743407554"/>
                        </a:ext>
                      </a:extLst>
                    </a:gridCol>
                    <a:gridCol w="2846053">
                      <a:extLst>
                        <a:ext uri="{9D8B030D-6E8A-4147-A177-3AD203B41FA5}">
                          <a16:colId xmlns:a16="http://schemas.microsoft.com/office/drawing/2014/main" val="34088325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Number of search times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793498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Ground-truth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04.9920</m:t>
                              </m:r>
                              <m:r>
                                <a:rPr lang="en-US" altLang="zh-TW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°</m:t>
                              </m:r>
                            </m:oMath>
                          </a14:m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7439573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GSS predicted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TW" sz="1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04.8794</m:t>
                              </m:r>
                              <m:r>
                                <a:rPr lang="en-US" altLang="zh-TW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°</m:t>
                              </m:r>
                            </m:oMath>
                          </a14:m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30002720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表格 11">
                <a:extLst>
                  <a:ext uri="{FF2B5EF4-FFF2-40B4-BE49-F238E27FC236}">
                    <a16:creationId xmlns:a16="http://schemas.microsoft.com/office/drawing/2014/main" id="{F126C232-5D7D-4EFF-B227-70230976D091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31192598"/>
                  </p:ext>
                </p:extLst>
              </p:nvPr>
            </p:nvGraphicFramePr>
            <p:xfrm>
              <a:off x="2474385" y="5515572"/>
              <a:ext cx="5692106" cy="1112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846053">
                      <a:extLst>
                        <a:ext uri="{9D8B030D-6E8A-4147-A177-3AD203B41FA5}">
                          <a16:colId xmlns:a16="http://schemas.microsoft.com/office/drawing/2014/main" val="3743407554"/>
                        </a:ext>
                      </a:extLst>
                    </a:gridCol>
                    <a:gridCol w="2846053">
                      <a:extLst>
                        <a:ext uri="{9D8B030D-6E8A-4147-A177-3AD203B41FA5}">
                          <a16:colId xmlns:a16="http://schemas.microsoft.com/office/drawing/2014/main" val="3408832553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Number of search times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35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67934988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Ground-truth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428" t="-104839" r="-428" b="-1225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4395737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TW" sz="1800" b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GSS predicted angle</a:t>
                          </a:r>
                          <a:endParaRPr lang="zh-TW" altLang="en-US" sz="1800" b="0">
                            <a:solidFill>
                              <a:schemeClr val="tx1"/>
                            </a:solidFill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zh-TW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00428" t="-208197" r="-428" b="-245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0002720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圖片 6">
            <a:extLst>
              <a:ext uri="{FF2B5EF4-FFF2-40B4-BE49-F238E27FC236}">
                <a16:creationId xmlns:a16="http://schemas.microsoft.com/office/drawing/2014/main" id="{B15397A5-99DC-490F-89C8-2E6795C01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6875" y="1074929"/>
            <a:ext cx="4342857" cy="3600000"/>
          </a:xfrm>
          <a:prstGeom prst="rect">
            <a:avLst/>
          </a:prstGeom>
        </p:spPr>
      </p:pic>
      <p:sp>
        <p:nvSpPr>
          <p:cNvPr id="12" name="橢圓 11">
            <a:extLst>
              <a:ext uri="{FF2B5EF4-FFF2-40B4-BE49-F238E27FC236}">
                <a16:creationId xmlns:a16="http://schemas.microsoft.com/office/drawing/2014/main" id="{9841F990-93DC-4587-AF13-BA1BC879362F}"/>
              </a:ext>
            </a:extLst>
          </p:cNvPr>
          <p:cNvSpPr/>
          <p:nvPr/>
        </p:nvSpPr>
        <p:spPr>
          <a:xfrm>
            <a:off x="6074229" y="1222311"/>
            <a:ext cx="177541" cy="177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5536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84" y="110185"/>
            <a:ext cx="9308232" cy="633276"/>
          </a:xfrm>
        </p:spPr>
        <p:txBody>
          <a:bodyPr/>
          <a:lstStyle/>
          <a:p>
            <a:r>
              <a:rPr lang="en-US" altLang="zh-TW"/>
              <a:t>Simulation result (distance)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6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表格 11">
            <a:extLst>
              <a:ext uri="{FF2B5EF4-FFF2-40B4-BE49-F238E27FC236}">
                <a16:creationId xmlns:a16="http://schemas.microsoft.com/office/drawing/2014/main" id="{08878AC1-A9E3-4D62-A6DA-E06C52EC0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230225"/>
              </p:ext>
            </p:extLst>
          </p:nvPr>
        </p:nvGraphicFramePr>
        <p:xfrm>
          <a:off x="2474385" y="5515572"/>
          <a:ext cx="569210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6053">
                  <a:extLst>
                    <a:ext uri="{9D8B030D-6E8A-4147-A177-3AD203B41FA5}">
                      <a16:colId xmlns:a16="http://schemas.microsoft.com/office/drawing/2014/main" val="3743407554"/>
                    </a:ext>
                  </a:extLst>
                </a:gridCol>
                <a:gridCol w="2846053">
                  <a:extLst>
                    <a:ext uri="{9D8B030D-6E8A-4147-A177-3AD203B41FA5}">
                      <a16:colId xmlns:a16="http://schemas.microsoft.com/office/drawing/2014/main" val="3408832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search times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349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Ground-truth angle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1.2207 m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3957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GSS predicted angle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1.2214 m</a:t>
                      </a:r>
                      <a:endParaRPr lang="zh-TW" altLang="en-US" sz="18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0027204"/>
                  </a:ext>
                </a:extLst>
              </a:tr>
            </a:tbl>
          </a:graphicData>
        </a:graphic>
      </p:graphicFrame>
      <p:pic>
        <p:nvPicPr>
          <p:cNvPr id="8" name="圖片 7">
            <a:extLst>
              <a:ext uri="{FF2B5EF4-FFF2-40B4-BE49-F238E27FC236}">
                <a16:creationId xmlns:a16="http://schemas.microsoft.com/office/drawing/2014/main" id="{19C148AE-EB0F-436E-A5BC-B6D799041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646" y="1098025"/>
            <a:ext cx="4422364" cy="3600000"/>
          </a:xfrm>
          <a:prstGeom prst="rect">
            <a:avLst/>
          </a:prstGeo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7DEAA568-3B47-40EA-8E1A-4A6677CD4256}"/>
              </a:ext>
            </a:extLst>
          </p:cNvPr>
          <p:cNvSpPr/>
          <p:nvPr/>
        </p:nvSpPr>
        <p:spPr>
          <a:xfrm>
            <a:off x="5122507" y="2668555"/>
            <a:ext cx="177541" cy="17728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4413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2024/4/24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507" y="2277268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6062932-E525-43E6-8FAB-B1130F6F0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99" y="233878"/>
            <a:ext cx="4976913" cy="75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247471</TotalTime>
  <Words>307</Words>
  <Application>Microsoft Office PowerPoint</Application>
  <PresentationFormat>自訂</PresentationFormat>
  <Paragraphs>68</Paragraphs>
  <Slides>7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04. 24</vt:lpstr>
      <vt:lpstr>Outline</vt:lpstr>
      <vt:lpstr>Localization procedure</vt:lpstr>
      <vt:lpstr>Simulation setting</vt:lpstr>
      <vt:lpstr>Simulation result (angle)</vt:lpstr>
      <vt:lpstr>Simulation result (distance)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2776</cp:revision>
  <dcterms:created xsi:type="dcterms:W3CDTF">2012-11-25T05:37:01Z</dcterms:created>
  <dcterms:modified xsi:type="dcterms:W3CDTF">2024-04-24T10:32:59Z</dcterms:modified>
</cp:coreProperties>
</file>